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9" r:id="rId6"/>
    <p:sldId id="267" r:id="rId7"/>
    <p:sldId id="268" r:id="rId8"/>
    <p:sldId id="265" r:id="rId9"/>
    <p:sldId id="258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0E"/>
    <a:srgbClr val="FFD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6187E0-2FA0-4668-8B11-922C636E0AE8}" v="5" dt="2021-11-18T13:25:48.212"/>
    <p1510:client id="{5BDB9865-F295-4B1F-B348-D28EBB9A9349}" v="436" dt="2021-11-17T16:36:42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0" autoAdjust="0"/>
    <p:restoredTop sz="96400" autoAdjust="0"/>
  </p:normalViewPr>
  <p:slideViewPr>
    <p:cSldViewPr snapToObjects="1">
      <p:cViewPr varScale="1">
        <p:scale>
          <a:sx n="71" d="100"/>
          <a:sy n="71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1A9FA250-9F48-4F03-9C51-68E23E61A9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D05CC21-4F80-4852-8C00-BA14886CC0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4B019B-B1B5-456D-AB81-63AFFD5C6711}" type="datetimeFigureOut">
              <a:rPr lang="pl-PL"/>
              <a:pPr>
                <a:defRPr/>
              </a:pPr>
              <a:t>18.11.2021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F07FB41-0234-43C3-BF68-1CFB5B1D6D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8AED42A-0460-4438-9244-8AE2EF525D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410C927-F550-4905-84D6-495906436303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9C23660D-9F32-49B8-9E05-5310B2A788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BC16CF7-92AF-4E26-8489-13762EF4B9F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67181EC-BF12-4BDD-9CAA-88BFCE728C2A}" type="datetimeFigureOut">
              <a:rPr lang="pl-PL"/>
              <a:pPr>
                <a:defRPr/>
              </a:pPr>
              <a:t>18.11.2021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C58D1A51-70B6-4DE1-A7F7-D27B0DF8E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CAEBC6FB-8488-4DD6-8AD9-7D4A5CCF8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21C833E-8C02-4801-9F27-FA517EA697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0E8688D-E196-457F-884B-62E3E805C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09E5A3A-21D0-49C0-8610-E2FC9BC7EAEB}" type="slidenum">
              <a:rPr lang="pl-PL" altLang="en-US"/>
              <a:pPr/>
              <a:t>‹#›</a:t>
            </a:fld>
            <a:endParaRPr lang="pl-PL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E5A3A-21D0-49C0-8610-E2FC9BC7EAEB}" type="slidenum">
              <a:rPr lang="pl-PL" altLang="en-US" smtClean="0"/>
              <a:pPr/>
              <a:t>1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57345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6126EF1-CE70-4C86-841C-0A488BF3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3419F660-2865-4AB9-BBDC-37B60C136466}"/>
              </a:ext>
            </a:extLst>
          </p:cNvPr>
          <p:cNvSpPr txBox="1">
            <a:spLocks/>
          </p:cNvSpPr>
          <p:nvPr/>
        </p:nvSpPr>
        <p:spPr bwMode="auto">
          <a:xfrm>
            <a:off x="387351" y="2420941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8E0C359-68E2-4FE3-9D59-ACA9CAB5E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5" y="5951541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1" y="1988840"/>
            <a:ext cx="10152536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871531" y="116632"/>
            <a:ext cx="10152536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13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9C925D9-2615-450B-90D8-F0F4166F5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9F10D21-1190-44F2-B06F-0FEFC4795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A5E7592-B8C3-4463-A2A9-866D80B59957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116632"/>
            <a:ext cx="3209461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6" y="116632"/>
            <a:ext cx="7628565" cy="6696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763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62022CEE-6085-4292-BDCB-1741C58E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DFE91726-5252-460C-8AAA-B883CB2C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5" y="5951541"/>
            <a:ext cx="143933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6272228" y="2492896"/>
            <a:ext cx="575184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871532" y="116632"/>
            <a:ext cx="4224469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8" y="116632"/>
            <a:ext cx="575184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6272225" y="3861048"/>
            <a:ext cx="5751843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61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D53C2432-298C-4A81-AC39-BC9F0261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C2629A56-39E1-4103-B7E9-B0477A4E3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A780CD4E-1D90-40C4-A075-20BDB9D519BC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3" y="1556792"/>
            <a:ext cx="11016635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6" y="116632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007433" y="620688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6461773-EC88-470A-8B3A-C4EFC123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FD333A3A-23B4-43D2-8846-371B6DC05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2DD4F66-FA49-4EBF-A898-F6ED7D442F1A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6" y="1844826"/>
            <a:ext cx="4896545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9" y="1844826"/>
            <a:ext cx="5953423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5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3" y="1120628"/>
            <a:ext cx="11041227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6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90A86CEC-4E43-4B84-8BAD-90047C507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C4E11E5A-0FAB-43B9-9C34-5931B072D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6C3BE91-09E7-43FC-8AD7-EE6CB7B1A88C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1"/>
            <a:ext cx="537659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576055" y="1628801"/>
            <a:ext cx="547767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6" y="44624"/>
            <a:ext cx="11046297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3" y="548680"/>
            <a:ext cx="11046299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6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8FDC5880-2CE7-4CA0-A3A3-E02BD5AF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9057F367-690A-4DCC-99A0-7F9D51285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DEBF770F-BB08-4BE7-A2DE-2D8A0152A2D4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07435" y="1628803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672064" y="1628803"/>
            <a:ext cx="5400552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007435" y="116632"/>
            <a:ext cx="11016633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007435" y="1120628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672064" y="1120628"/>
            <a:ext cx="5400552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7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8D4DBFE0-21A3-4706-862B-76E3739F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007B1FFD-8FAB-4B89-9C64-183B05366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817FD68-2FA5-45DB-B92A-3C231D301603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11425" y="116632"/>
            <a:ext cx="4416491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19936" y="116632"/>
            <a:ext cx="6528725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11425" y="1435100"/>
            <a:ext cx="4416491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9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4385B945-B096-41DD-A6BF-490A04DEF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5B1EEBC4-6EFC-4B2C-9601-DE0265AE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659418C-4FFD-43CE-AF48-0775F26CAB05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05269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07436" y="283"/>
            <a:ext cx="11184061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3005269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4F84A3D-EA27-469D-8B2A-C09A38BC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15276637-0E63-4B50-9C0C-FD605B8BC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3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B91051D-8EBE-4E81-986B-153B71432ACB}" type="slidenum">
              <a:rPr lang="pl-PL" altLang="en-US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en-US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07436" y="116632"/>
            <a:ext cx="11041227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007436" y="1772819"/>
            <a:ext cx="11041227" cy="4968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01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1A18B329-801B-4291-98A7-36B8C7907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3935" y="115888"/>
            <a:ext cx="11040533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DA67DC57-688F-4034-A9EC-8ABBE7CCF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3935" y="1773241"/>
            <a:ext cx="1104053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0B1AA72F-F98D-42B1-81C7-62C7D82D0E5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026016" y="260648"/>
            <a:ext cx="7345114" cy="2070324"/>
          </a:xfrm>
        </p:spPr>
        <p:txBody>
          <a:bodyPr anchor="t"/>
          <a:lstStyle/>
          <a:p>
            <a:r>
              <a:rPr lang="pl-PL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Seminarium dyplomowe</a:t>
            </a:r>
          </a:p>
          <a:p>
            <a:r>
              <a:rPr lang="pl-PL" altLang="en-US" sz="2400" dirty="0">
                <a:solidFill>
                  <a:srgbClr val="A719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Wtyczki w aplikacji internetowych przestrzeni współpracy</a:t>
            </a:r>
          </a:p>
          <a:p>
            <a:r>
              <a:rPr lang="en-US" altLang="en-US" sz="1400" b="0" i="1" dirty="0">
                <a:solidFill>
                  <a:srgbClr val="A7190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Plugins in the online collaboration space app</a:t>
            </a:r>
            <a:endParaRPr lang="pl-PL" altLang="en-US" sz="1400" b="0" i="1" dirty="0">
              <a:solidFill>
                <a:srgbClr val="A7190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AD8158A2-00C0-489E-9552-617FCC60AE37}"/>
              </a:ext>
            </a:extLst>
          </p:cNvPr>
          <p:cNvSpPr txBox="1">
            <a:spLocks/>
          </p:cNvSpPr>
          <p:nvPr/>
        </p:nvSpPr>
        <p:spPr bwMode="auto">
          <a:xfrm>
            <a:off x="2026016" y="5445224"/>
            <a:ext cx="7345114" cy="127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altLang="en-US" sz="1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Czwartek 15:15</a:t>
            </a:r>
          </a:p>
          <a:p>
            <a:r>
              <a:rPr lang="pl-PL" altLang="en-US" sz="1800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Promotor – dr hab. inż. Lech </a:t>
            </a:r>
            <a:r>
              <a:rPr lang="pl-PL" altLang="en-US" sz="1800" b="0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Madeyski</a:t>
            </a:r>
            <a:endParaRPr lang="pl-PL" altLang="en-US" sz="1800" b="0" kern="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0B91A-C2C3-4203-8AC1-694180EFC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0260"/>
            <a:ext cx="10728176" cy="742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87829" y="188913"/>
            <a:ext cx="10868812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Komunikacja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44884" y="6461340"/>
            <a:ext cx="547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[4] https://logovtor.com/vercel-inc-logo-vector-svg/</a:t>
            </a: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[5]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https://repository-images.githubusercontent.com/217945672/6a12db80-739a-11ea-89a2-6a11e169f6f7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700C4-D132-42FD-8FCD-8632ABF2EDBB}"/>
              </a:ext>
            </a:extLst>
          </p:cNvPr>
          <p:cNvSpPr txBox="1"/>
          <p:nvPr/>
        </p:nvSpPr>
        <p:spPr>
          <a:xfrm>
            <a:off x="5705031" y="5172804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[4]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9938" name="Picture 2" descr="swr-site/README.md at master · vercel/swr-site · GitHub">
            <a:extLst>
              <a:ext uri="{FF2B5EF4-FFF2-40B4-BE49-F238E27FC236}">
                <a16:creationId xmlns:a16="http://schemas.microsoft.com/office/drawing/2014/main" id="{B2CD0FB7-1440-4FEA-A92B-C18B578DF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90" y="3273865"/>
            <a:ext cx="3129750" cy="178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B4F4CE8A-4CE4-4838-9EBF-7CAE94746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42" y="3398371"/>
            <a:ext cx="2994642" cy="1663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E67168-F1B6-43DA-A171-2FBA9025D291}"/>
              </a:ext>
            </a:extLst>
          </p:cNvPr>
          <p:cNvSpPr txBox="1"/>
          <p:nvPr/>
        </p:nvSpPr>
        <p:spPr>
          <a:xfrm>
            <a:off x="9911052" y="5224131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[5]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Symbol zastępczy zawartości 1">
            <a:extLst>
              <a:ext uri="{FF2B5EF4-FFF2-40B4-BE49-F238E27FC236}">
                <a16:creationId xmlns:a16="http://schemas.microsoft.com/office/drawing/2014/main" id="{2596E674-D829-4ED4-8AB2-8D22B1553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3411" y="1578481"/>
            <a:ext cx="10485294" cy="100186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l-PL" alt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Server </a:t>
            </a: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Side</a:t>
            </a:r>
            <a:r>
              <a:rPr lang="pl-PL" alt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 Rendering 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+ Inteligentne odpytywanie o dane</a:t>
            </a:r>
          </a:p>
          <a:p>
            <a:pPr marL="0" indent="0" algn="ctr">
              <a:buNone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Zalety obu podejść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8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12980" y="188913"/>
            <a:ext cx="10818510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13306" y="6525345"/>
            <a:ext cx="547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[6]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https://www.prisma.io/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[7] https://www.postgresql.org/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E67168-F1B6-43DA-A171-2FBA9025D291}"/>
              </a:ext>
            </a:extLst>
          </p:cNvPr>
          <p:cNvSpPr txBox="1"/>
          <p:nvPr/>
        </p:nvSpPr>
        <p:spPr>
          <a:xfrm>
            <a:off x="10030250" y="5882976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[6]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97528F-E633-49E6-AAD1-0449C10FE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469" y="4097808"/>
            <a:ext cx="7848600" cy="1666875"/>
          </a:xfrm>
          <a:prstGeom prst="rect">
            <a:avLst/>
          </a:prstGeom>
        </p:spPr>
      </p:pic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3850" y="1220168"/>
            <a:ext cx="10436766" cy="2496864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PostgreSQL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+ ORM </a:t>
            </a: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Prisma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+ </a:t>
            </a:r>
            <a:r>
              <a:rPr lang="pl-PL" alt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Migracje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PostgreSQL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wspiera typ danych </a:t>
            </a:r>
            <a:r>
              <a:rPr lang="pl-PL" alt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JSON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Prisma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jako warstwa pośrednicząca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3AF0906-1264-4253-8F97-010F33BB6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86" y="4178628"/>
            <a:ext cx="729647" cy="7526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3167D1-6D11-4FF4-9D1B-E2339F47DB71}"/>
              </a:ext>
            </a:extLst>
          </p:cNvPr>
          <p:cNvSpPr txBox="1"/>
          <p:nvPr/>
        </p:nvSpPr>
        <p:spPr>
          <a:xfrm>
            <a:off x="10221070" y="3924711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[7]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5441" y="188913"/>
            <a:ext cx="9509376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11424" y="6613321"/>
            <a:ext cx="5477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[8]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https://next-api-decorators.vercel.app/docs/introduction/basics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3472" y="1705977"/>
            <a:ext cx="4283968" cy="955823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Next.js API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routes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Next.js API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Decorators</a:t>
            </a:r>
            <a:endParaRPr lang="en-US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BD605B-917E-4E4F-A1CB-C2645EC0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06" y="115356"/>
            <a:ext cx="5328592" cy="30937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4791A-76CD-4A5C-A29F-0482D5ED3E12}"/>
              </a:ext>
            </a:extLst>
          </p:cNvPr>
          <p:cNvSpPr txBox="1"/>
          <p:nvPr/>
        </p:nvSpPr>
        <p:spPr>
          <a:xfrm>
            <a:off x="8559336" y="3280258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[8]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15327E-0DF6-49C3-8B3F-0E00BF99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04" y="3209932"/>
            <a:ext cx="7329752" cy="34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83069" y="188913"/>
            <a:ext cx="10678332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Uwierzytelnianie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44882" y="6625372"/>
            <a:ext cx="5477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[9] https://next-auth.js.org/</a:t>
            </a: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1464" y="1220168"/>
            <a:ext cx="10301538" cy="1150022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NextAuth.js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Wsparcie dla ponad 60(!) metod logowania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167D1-6D11-4FF4-9D1B-E2339F47DB71}"/>
              </a:ext>
            </a:extLst>
          </p:cNvPr>
          <p:cNvSpPr txBox="1"/>
          <p:nvPr/>
        </p:nvSpPr>
        <p:spPr>
          <a:xfrm>
            <a:off x="9696401" y="6507397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[9]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D4F70-6F4B-4504-AC93-D58D6ABE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470058"/>
            <a:ext cx="6912768" cy="40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83433" y="188913"/>
            <a:ext cx="10877604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Stylowanie</a:t>
            </a:r>
            <a:endParaRPr lang="pl-PL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44884" y="6515200"/>
            <a:ext cx="547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[10]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https://tailwindcss.com/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[11] https://www.styled-components.com/atom.png</a:t>
            </a: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634" y="1393058"/>
            <a:ext cx="4017160" cy="955823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tailwindcss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styled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components</a:t>
            </a:r>
            <a:endParaRPr lang="en-US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4791A-76CD-4A5C-A29F-0482D5ED3E12}"/>
              </a:ext>
            </a:extLst>
          </p:cNvPr>
          <p:cNvSpPr txBox="1"/>
          <p:nvPr/>
        </p:nvSpPr>
        <p:spPr>
          <a:xfrm>
            <a:off x="7320137" y="6108369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[10]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D652C-2B4E-4CD7-96AE-93E47A8C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2" y="2513703"/>
            <a:ext cx="5040484" cy="3790882"/>
          </a:xfrm>
          <a:prstGeom prst="rect">
            <a:avLst/>
          </a:prstGeom>
        </p:spPr>
      </p:pic>
      <p:pic>
        <p:nvPicPr>
          <p:cNvPr id="41986" name="Picture 2" descr="styled-components: Documentation">
            <a:extLst>
              <a:ext uri="{FF2B5EF4-FFF2-40B4-BE49-F238E27FC236}">
                <a16:creationId xmlns:a16="http://schemas.microsoft.com/office/drawing/2014/main" id="{3117A276-19D1-4F98-BFCC-D432A550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088820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DEADE6-53EC-425C-BBED-82C2D3B9BC07}"/>
              </a:ext>
            </a:extLst>
          </p:cNvPr>
          <p:cNvSpPr txBox="1"/>
          <p:nvPr/>
        </p:nvSpPr>
        <p:spPr>
          <a:xfrm>
            <a:off x="9670627" y="4085225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[11]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2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78759" y="188913"/>
            <a:ext cx="10686952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Jakość kodu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73185" y="6515200"/>
            <a:ext cx="547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[12] https://eslint.org/assets/img/favicon.512x512.png</a:t>
            </a: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[13]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https://github.com/prettier/prettier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623" y="1393057"/>
            <a:ext cx="6408788" cy="2226162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TypeScript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ESLint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do wykrywania błędów w kodzie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Prettier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jako narzucony styl kodu</a:t>
            </a:r>
            <a:endParaRPr lang="en-US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4791A-76CD-4A5C-A29F-0482D5ED3E12}"/>
              </a:ext>
            </a:extLst>
          </p:cNvPr>
          <p:cNvSpPr txBox="1"/>
          <p:nvPr/>
        </p:nvSpPr>
        <p:spPr>
          <a:xfrm>
            <a:off x="7098644" y="5854873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[13]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5058" name="Picture 2" descr="GitHub - prettier/prettier: Prettier is an opinionated code formatter.">
            <a:extLst>
              <a:ext uri="{FF2B5EF4-FFF2-40B4-BE49-F238E27FC236}">
                <a16:creationId xmlns:a16="http://schemas.microsoft.com/office/drawing/2014/main" id="{AB6F10BB-1040-4E41-9FDF-C526374B5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4025629"/>
            <a:ext cx="4675051" cy="19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ESLint - Pluggable JavaScript linter">
            <a:extLst>
              <a:ext uri="{FF2B5EF4-FFF2-40B4-BE49-F238E27FC236}">
                <a16:creationId xmlns:a16="http://schemas.microsoft.com/office/drawing/2014/main" id="{16BDD1C3-1767-4282-AE2A-23AE0E9D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984" y="1844824"/>
            <a:ext cx="2278354" cy="22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7221A-C52C-4BB3-88F2-C962A13EAF8B}"/>
              </a:ext>
            </a:extLst>
          </p:cNvPr>
          <p:cNvSpPr txBox="1"/>
          <p:nvPr/>
        </p:nvSpPr>
        <p:spPr>
          <a:xfrm>
            <a:off x="9731896" y="3726345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[12]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6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11720" y="188913"/>
            <a:ext cx="8285163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Narzędzia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36437" y="6515200"/>
            <a:ext cx="547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[14] https://www.prisma.io/studio</a:t>
            </a: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[15]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https://www.doppler.com/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1721" y="1393057"/>
            <a:ext cx="6136408" cy="3188071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Prisma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Doppler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Figma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Lucidchart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Google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docs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WebStorm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VS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Git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4791A-76CD-4A5C-A29F-0482D5ED3E12}"/>
              </a:ext>
            </a:extLst>
          </p:cNvPr>
          <p:cNvSpPr txBox="1"/>
          <p:nvPr/>
        </p:nvSpPr>
        <p:spPr>
          <a:xfrm>
            <a:off x="11681890" y="3635564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[14]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AF27-E8A1-4AE8-B654-260FFA03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966" y="439051"/>
            <a:ext cx="5227834" cy="307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794CF-9C08-4B52-BCE3-63B4D268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207144"/>
            <a:ext cx="6540232" cy="30733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9DD011-4F55-4EAB-9095-0A6ED82BBDB3}"/>
              </a:ext>
            </a:extLst>
          </p:cNvPr>
          <p:cNvSpPr txBox="1"/>
          <p:nvPr/>
        </p:nvSpPr>
        <p:spPr>
          <a:xfrm>
            <a:off x="9683904" y="6280477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[15]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27448" y="48236"/>
            <a:ext cx="8285163" cy="1151855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Statyczna analiza kodu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29558" y="6577988"/>
            <a:ext cx="54773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[16] https://codeclimate.com/</a:t>
            </a:r>
          </a:p>
        </p:txBody>
      </p:sp>
      <p:sp>
        <p:nvSpPr>
          <p:cNvPr id="14" name="Symbol zastępczy zawartości 1">
            <a:extLst>
              <a:ext uri="{FF2B5EF4-FFF2-40B4-BE49-F238E27FC236}">
                <a16:creationId xmlns:a16="http://schemas.microsoft.com/office/drawing/2014/main" id="{E444EE82-B1E9-4AAA-968F-92928F5F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448" y="849666"/>
            <a:ext cx="4968475" cy="811807"/>
          </a:xfrm>
        </p:spPr>
        <p:txBody>
          <a:bodyPr anchor="ctr"/>
          <a:lstStyle/>
          <a:p>
            <a:pPr marL="0" indent="0">
              <a:buNone/>
            </a:pPr>
            <a:r>
              <a:rPr lang="pl-PL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Code</a:t>
            </a:r>
            <a:r>
              <a:rPr lang="pl-PL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l-PL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Climate</a:t>
            </a:r>
            <a:r>
              <a:rPr lang="pl-PL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l-PL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Quality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83-E8AB-4213-B41B-A5F7E8AB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90" y="1052737"/>
            <a:ext cx="6245096" cy="3637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C5D9E1-8F21-4CA2-86E9-5C09E052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116686"/>
            <a:ext cx="5590567" cy="3340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E60BDC-2833-4754-B731-64AE8E1FF2AD}"/>
              </a:ext>
            </a:extLst>
          </p:cNvPr>
          <p:cNvSpPr txBox="1"/>
          <p:nvPr/>
        </p:nvSpPr>
        <p:spPr>
          <a:xfrm>
            <a:off x="6909016" y="4786761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[16]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D5DEAB-309F-49F3-A58A-E14E49B3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96" y="1"/>
            <a:ext cx="10203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83432" y="188913"/>
            <a:ext cx="8285163" cy="1151855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Metodyka</a:t>
            </a:r>
            <a:b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Kanban</a:t>
            </a:r>
            <a:endParaRPr lang="pl-PL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1BE10C-2788-4F9E-98B6-7A1FE4F0E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101011"/>
              </p:ext>
            </p:extLst>
          </p:nvPr>
        </p:nvGraphicFramePr>
        <p:xfrm>
          <a:off x="1055440" y="1340768"/>
          <a:ext cx="10993938" cy="8316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4222160" imgH="10729800" progId="">
                  <p:embed/>
                </p:oleObj>
              </mc:Choice>
              <mc:Fallback>
                <p:oleObj r:id="rId3" imgW="14222160" imgH="1072980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1BE10C-2788-4F9E-98B6-7A1FE4F0E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5440" y="1340768"/>
                        <a:ext cx="10993938" cy="8316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82EC9AFD-0DD8-4B78-B859-E3829CF86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9858" y="1263324"/>
            <a:ext cx="6866782" cy="5256212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Przestrzenie zawierające wtyczki z własnymi funkcjonalnościami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Komunikacja w czasie rzeczywistym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Udostępnienie możliwości tworzenia wtyczek osobom trzecim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01503" y="188913"/>
            <a:ext cx="8285163" cy="863600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Rozwój i geneza</a:t>
            </a:r>
            <a:endParaRPr lang="en-US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342" name="Picture 6" descr="Young man writing reminder on fridge and drinking coffee at home">
            <a:extLst>
              <a:ext uri="{FF2B5EF4-FFF2-40B4-BE49-F238E27FC236}">
                <a16:creationId xmlns:a16="http://schemas.microsoft.com/office/drawing/2014/main" id="{C5310DCB-B154-4690-95E6-4F861A302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r="31735"/>
          <a:stretch/>
        </p:blipFill>
        <p:spPr bwMode="auto">
          <a:xfrm>
            <a:off x="1127448" y="1110962"/>
            <a:ext cx="3599756" cy="54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15B72B-DBD2-481D-9082-2B2B34AA370A}"/>
              </a:ext>
            </a:extLst>
          </p:cNvPr>
          <p:cNvSpPr txBox="1"/>
          <p:nvPr/>
        </p:nvSpPr>
        <p:spPr>
          <a:xfrm>
            <a:off x="1029418" y="6570325"/>
            <a:ext cx="3625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https://www.pexels.com/photo/young-man-writing-reminder-on-fridge-and-drinking-coffee-at-home-3867001/</a:t>
            </a:r>
          </a:p>
        </p:txBody>
      </p:sp>
    </p:spTree>
    <p:extLst>
      <p:ext uri="{BB962C8B-B14F-4D97-AF65-F5344CB8AC3E}">
        <p14:creationId xmlns:p14="http://schemas.microsoft.com/office/powerpoint/2010/main" val="4151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127449" y="188913"/>
            <a:ext cx="9437368" cy="1151855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Plan pracy</a:t>
            </a:r>
            <a:b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Główne zagadnienia</a:t>
            </a:r>
          </a:p>
        </p:txBody>
      </p:sp>
      <p:sp>
        <p:nvSpPr>
          <p:cNvPr id="4" name="Symbol zastępczy zawartości 1">
            <a:extLst>
              <a:ext uri="{FF2B5EF4-FFF2-40B4-BE49-F238E27FC236}">
                <a16:creationId xmlns:a16="http://schemas.microsoft.com/office/drawing/2014/main" id="{1D2A3A5C-98A7-46A2-A1CA-863ECCF5D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448" y="1393056"/>
            <a:ext cx="10729191" cy="5204296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Wykorzystanie SSR, SWR,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Prismy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API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Routes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 i API </a:t>
            </a:r>
            <a:r>
              <a:rPr lang="pl-PL" altLang="en-US" sz="1800" dirty="0" err="1">
                <a:latin typeface="Poppins" panose="00000500000000000000" pitchFamily="2" charset="0"/>
                <a:cs typeface="Poppins" panose="00000500000000000000" pitchFamily="2" charset="0"/>
              </a:rPr>
              <a:t>Decorators</a:t>
            </a: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, do komunikacji Klient – Serwer – DB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Wykorzystanie Amazon S3 do przechowywania plików użytkowników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Edytor WYSIWYG – wykorzystane rozwiązanie, jego limitacje, sposób rozwiązania problemów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1800" dirty="0">
                <a:latin typeface="Poppins" panose="00000500000000000000" pitchFamily="2" charset="0"/>
                <a:cs typeface="Poppins" panose="00000500000000000000" pitchFamily="2" charset="0"/>
              </a:rPr>
              <a:t>Realizacja wtyczki terminarza – rozważenie problemu aplikacji bazującej na datach</a:t>
            </a:r>
            <a:endParaRPr lang="en-US" altLang="en-US" sz="1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279653" y="2492897"/>
            <a:ext cx="8285163" cy="1151855"/>
          </a:xfrm>
        </p:spPr>
        <p:txBody>
          <a:bodyPr/>
          <a:lstStyle/>
          <a:p>
            <a:pPr algn="ctr"/>
            <a:r>
              <a:rPr lang="pl-PL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Dziękuję za uwagę.</a:t>
            </a:r>
            <a:endParaRPr lang="pl-PL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Symbol zastępczy tekstu 3">
            <a:extLst>
              <a:ext uri="{FF2B5EF4-FFF2-40B4-BE49-F238E27FC236}">
                <a16:creationId xmlns:a16="http://schemas.microsoft.com/office/drawing/2014/main" id="{D42A6D3E-A8CC-4CA2-868C-4C863E240E60}"/>
              </a:ext>
            </a:extLst>
          </p:cNvPr>
          <p:cNvSpPr txBox="1">
            <a:spLocks/>
          </p:cNvSpPr>
          <p:nvPr/>
        </p:nvSpPr>
        <p:spPr bwMode="auto">
          <a:xfrm>
            <a:off x="2279653" y="3282802"/>
            <a:ext cx="8285163" cy="115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pl-PL" alt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Pytania?</a:t>
            </a:r>
            <a:endParaRPr lang="pl-PL" alt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5439" y="76454"/>
            <a:ext cx="10945215" cy="863600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Podobne rozwiązania</a:t>
            </a:r>
            <a:endParaRPr lang="en-US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team-up-emoji-tile">
            <a:hlinkClick r:id="" action="ppaction://media"/>
            <a:extLst>
              <a:ext uri="{FF2B5EF4-FFF2-40B4-BE49-F238E27FC236}">
                <a16:creationId xmlns:a16="http://schemas.microsoft.com/office/drawing/2014/main" id="{D005FA01-7A89-4CFF-917F-83DE89FAF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2805038" y="1996197"/>
            <a:ext cx="7107386" cy="444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E94CA9-12B4-443D-9E05-276C702926C7}"/>
              </a:ext>
            </a:extLst>
          </p:cNvPr>
          <p:cNvSpPr txBox="1"/>
          <p:nvPr/>
        </p:nvSpPr>
        <p:spPr>
          <a:xfrm>
            <a:off x="2791619" y="6570871"/>
            <a:ext cx="36257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https://www.notion.so/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2B12418-D836-4416-A5BA-4B2DFBA218B9}"/>
              </a:ext>
            </a:extLst>
          </p:cNvPr>
          <p:cNvSpPr txBox="1">
            <a:spLocks/>
          </p:cNvSpPr>
          <p:nvPr/>
        </p:nvSpPr>
        <p:spPr bwMode="auto">
          <a:xfrm>
            <a:off x="1055440" y="899840"/>
            <a:ext cx="1094521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sz="2000" b="1" dirty="0">
                <a:solidFill>
                  <a:srgbClr val="4D515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notion.so</a:t>
            </a:r>
          </a:p>
          <a:p>
            <a:r>
              <a:rPr lang="pl-PL" sz="1600" dirty="0">
                <a:solidFill>
                  <a:srgbClr val="4D515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Zarządzanie danymi tekstowymi w czasie rzeczywistym, poprzez bazy danych i </a:t>
            </a:r>
            <a:r>
              <a:rPr lang="pl-PL" sz="1600" dirty="0" err="1">
                <a:solidFill>
                  <a:srgbClr val="4D515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markdown</a:t>
            </a:r>
            <a:endParaRPr lang="en-US" alt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5441" y="76454"/>
            <a:ext cx="10733586" cy="863600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Podobne rozwiązania</a:t>
            </a:r>
            <a:endParaRPr lang="en-US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94CA9-12B4-443D-9E05-276C702926C7}"/>
              </a:ext>
            </a:extLst>
          </p:cNvPr>
          <p:cNvSpPr txBox="1"/>
          <p:nvPr/>
        </p:nvSpPr>
        <p:spPr>
          <a:xfrm>
            <a:off x="2436261" y="6347507"/>
            <a:ext cx="36257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</a:t>
            </a:r>
            <a:r>
              <a:rPr lang="pl-PL" sz="700" dirty="0" err="1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backyard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o/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2B12418-D836-4416-A5BA-4B2DFBA218B9}"/>
              </a:ext>
            </a:extLst>
          </p:cNvPr>
          <p:cNvSpPr txBox="1">
            <a:spLocks/>
          </p:cNvSpPr>
          <p:nvPr/>
        </p:nvSpPr>
        <p:spPr bwMode="auto">
          <a:xfrm>
            <a:off x="1055442" y="899840"/>
            <a:ext cx="10733586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860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sz="2000" b="1" dirty="0" err="1">
                <a:solidFill>
                  <a:srgbClr val="4D515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backyard.co</a:t>
            </a:r>
            <a:endParaRPr lang="pl-PL" sz="2000" b="1" dirty="0">
              <a:solidFill>
                <a:srgbClr val="4D515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l-PL" sz="1600" dirty="0">
                <a:solidFill>
                  <a:srgbClr val="4D515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Rozmowa wideo i audio, wspólne realizowanie aktywności w czasie rzeczywistym</a:t>
            </a:r>
            <a:endParaRPr lang="en-US" alt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3794" name="Picture 2" descr="Backyard Privacy Policy">
            <a:extLst>
              <a:ext uri="{FF2B5EF4-FFF2-40B4-BE49-F238E27FC236}">
                <a16:creationId xmlns:a16="http://schemas.microsoft.com/office/drawing/2014/main" id="{347A8A1E-6EC2-4D67-B51D-C06BB472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61" y="2065882"/>
            <a:ext cx="7971942" cy="417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497D7C-8985-4B3B-999D-762D50386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632" y="-171400"/>
            <a:ext cx="10187968" cy="71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82EC9AFD-0DD8-4B78-B859-E3829CF86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9456" y="1556792"/>
            <a:ext cx="10153204" cy="4530696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Utworzenie szablonu wtyczki w panelu developera i uzupełnienie go danymi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Zarządzanie szablonami wtyczek i opublikowanymi wtyczkami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Proces przeglądu wtyczki przez administratora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Edytor WYSIWYG wtyczek w przestrzeni współpracy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Realizacja trzech przykładowych wtyczek – Chat, Lista to-do, oraz Terminarz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55517" y="338712"/>
            <a:ext cx="9509300" cy="863600"/>
          </a:xfrm>
        </p:spPr>
        <p:txBody>
          <a:bodyPr/>
          <a:lstStyle/>
          <a:p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Zakres prac</a:t>
            </a:r>
            <a:endParaRPr lang="en-US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830B6B-C5B1-4D49-B22C-E297FF5B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8012"/>
            <a:ext cx="8209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FB29CA-ED8B-4DB1-804D-C918EC0D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-11844"/>
            <a:ext cx="9800871" cy="6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A42AD971-0E6E-4745-AA8A-AEA6474E6FD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983433" y="188913"/>
            <a:ext cx="9581384" cy="1151855"/>
          </a:xfrm>
        </p:spPr>
        <p:txBody>
          <a:bodyPr/>
          <a:lstStyle/>
          <a:p>
            <a: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Stos technologiczny</a:t>
            </a:r>
            <a:br>
              <a:rPr lang="pl-PL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pl-PL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Główne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415BB5-F899-4041-AD2F-A5521253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623" y="4170910"/>
            <a:ext cx="1584177" cy="1584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2DCA8-F3EC-4572-928C-5005AB50F2D0}"/>
              </a:ext>
            </a:extLst>
          </p:cNvPr>
          <p:cNvSpPr txBox="1"/>
          <p:nvPr/>
        </p:nvSpPr>
        <p:spPr>
          <a:xfrm>
            <a:off x="983433" y="6461339"/>
            <a:ext cx="66294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https://en.wikipedia.org/wiki/TypeScript#/media/File:Typescript_logo_2020.svg</a:t>
            </a:r>
            <a:endParaRPr lang="pl-PL" sz="70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[2] https://commons.wikimedia.org/wiki/File:React-icon.svg</a:t>
            </a:r>
          </a:p>
          <a:p>
            <a:r>
              <a:rPr lang="pl-PL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[3] </a:t>
            </a: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https://en.wikipedia.org/wiki/Next.js#/media/File:Nextjs-logo.svg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6B13BC-1BBE-4EDC-8DEB-480CC1CAA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r="16138"/>
          <a:stretch/>
        </p:blipFill>
        <p:spPr>
          <a:xfrm>
            <a:off x="5431918" y="3876544"/>
            <a:ext cx="2081350" cy="2172906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D5BDC61-E677-42F6-83B2-65A260A20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38" y="4288162"/>
            <a:ext cx="2252578" cy="1349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D700C4-D132-42FD-8FCD-8632ABF2EDBB}"/>
              </a:ext>
            </a:extLst>
          </p:cNvPr>
          <p:cNvSpPr txBox="1"/>
          <p:nvPr/>
        </p:nvSpPr>
        <p:spPr>
          <a:xfrm>
            <a:off x="4345017" y="5731939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[1]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71110B-0D1E-4B8A-8E47-B12BDA97E0B5}"/>
              </a:ext>
            </a:extLst>
          </p:cNvPr>
          <p:cNvSpPr txBox="1"/>
          <p:nvPr/>
        </p:nvSpPr>
        <p:spPr>
          <a:xfrm>
            <a:off x="7001276" y="5731664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[2]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B2CD60-3023-4E11-9304-A05DCC65A45D}"/>
              </a:ext>
            </a:extLst>
          </p:cNvPr>
          <p:cNvSpPr txBox="1"/>
          <p:nvPr/>
        </p:nvSpPr>
        <p:spPr>
          <a:xfrm>
            <a:off x="10281387" y="5731664"/>
            <a:ext cx="4834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[3]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Symbol zastępczy zawartości 1">
            <a:extLst>
              <a:ext uri="{FF2B5EF4-FFF2-40B4-BE49-F238E27FC236}">
                <a16:creationId xmlns:a16="http://schemas.microsoft.com/office/drawing/2014/main" id="{4ED12049-F9F3-4338-9C50-6AEA65735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5345" y="1220168"/>
            <a:ext cx="9243294" cy="2496864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TypeScript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jako główny język projektu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 err="1">
                <a:latin typeface="Poppins" panose="00000500000000000000" pitchFamily="2" charset="0"/>
                <a:cs typeface="Poppins" panose="00000500000000000000" pitchFamily="2" charset="0"/>
              </a:rPr>
              <a:t>React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jako biblioteka do budowania interfejsów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l-PL" alt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Next.js 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jako </a:t>
            </a:r>
            <a:r>
              <a:rPr lang="pl-PL" alt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framework</a:t>
            </a:r>
            <a:r>
              <a:rPr lang="pl-PL" alt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tworzenia nowoczesnych aplikacji</a:t>
            </a:r>
            <a:endParaRPr lang="en-US" alt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25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0E4D3D7BBEC648BE489ED8187733C7" ma:contentTypeVersion="4" ma:contentTypeDescription="Create a new document." ma:contentTypeScope="" ma:versionID="8b1f3b33136dbcee16e283ac5a891b94">
  <xsd:schema xmlns:xsd="http://www.w3.org/2001/XMLSchema" xmlns:xs="http://www.w3.org/2001/XMLSchema" xmlns:p="http://schemas.microsoft.com/office/2006/metadata/properties" xmlns:ns3="e475cd52-1a09-4048-9c89-80edf2243579" targetNamespace="http://schemas.microsoft.com/office/2006/metadata/properties" ma:root="true" ma:fieldsID="f899fb75605d785f7add5d2c1c62d198" ns3:_="">
    <xsd:import namespace="e475cd52-1a09-4048-9c89-80edf22435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5cd52-1a09-4048-9c89-80edf2243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FC57DB-0AF9-440E-8FF6-BFD352FA20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75cd52-1a09-4048-9c89-80edf22435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97CE08-AB78-4B80-8AC0-A146E35D95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5E9DBF-F02B-45B2-9546-681BE9D856D5}">
  <ds:schemaRefs>
    <ds:schemaRef ds:uri="http://purl.org/dc/terms/"/>
    <ds:schemaRef ds:uri="e475cd52-1a09-4048-9c89-80edf224357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prezentacja_v2_2017-03_pl</Template>
  <TotalTime>708</TotalTime>
  <Words>616</Words>
  <Application>Microsoft Office PowerPoint</Application>
  <PresentationFormat>Panoramiczny</PresentationFormat>
  <Paragraphs>116</Paragraphs>
  <Slides>21</Slides>
  <Notes>1</Notes>
  <HiddenSlides>0</HiddenSlides>
  <MMClips>1</MMClips>
  <ScaleCrop>false</ScaleCrop>
  <HeadingPairs>
    <vt:vector size="8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0</vt:i4>
      </vt:variant>
      <vt:variant>
        <vt:lpstr>Tytuły slajdów</vt:lpstr>
      </vt:variant>
      <vt:variant>
        <vt:i4>21</vt:i4>
      </vt:variant>
    </vt:vector>
  </HeadingPairs>
  <TitlesOfParts>
    <vt:vector size="27" baseType="lpstr">
      <vt:lpstr>Arial</vt:lpstr>
      <vt:lpstr>Calibri</vt:lpstr>
      <vt:lpstr>Poppins</vt:lpstr>
      <vt:lpstr>Trebuchet MS</vt:lpstr>
      <vt:lpstr>Wingdings</vt:lpstr>
      <vt:lpstr>szablon1-PL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 Sitarz (246698)</dc:creator>
  <cp:lastModifiedBy>Karol Sitarz (246698)</cp:lastModifiedBy>
  <cp:revision>2</cp:revision>
  <cp:lastPrinted>2017-02-27T13:04:48Z</cp:lastPrinted>
  <dcterms:created xsi:type="dcterms:W3CDTF">2021-11-17T01:04:46Z</dcterms:created>
  <dcterms:modified xsi:type="dcterms:W3CDTF">2021-11-18T13:26:05Z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0x0101005C0E4D3D7BBEC648BE489ED8187733C7</vt:lpwstr>
  </property>
</Properties>
</file>